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80" r:id="rId5"/>
    <p:sldId id="325" r:id="rId6"/>
    <p:sldId id="332" r:id="rId7"/>
    <p:sldId id="322" r:id="rId8"/>
    <p:sldId id="333" r:id="rId9"/>
    <p:sldId id="330" r:id="rId10"/>
    <p:sldId id="324" r:id="rId11"/>
    <p:sldId id="285" r:id="rId12"/>
    <p:sldId id="267" r:id="rId13"/>
    <p:sldId id="335" r:id="rId14"/>
    <p:sldId id="327" r:id="rId15"/>
    <p:sldId id="334" r:id="rId16"/>
    <p:sldId id="370" r:id="rId17"/>
    <p:sldId id="337" r:id="rId18"/>
    <p:sldId id="341" r:id="rId19"/>
    <p:sldId id="346" r:id="rId20"/>
    <p:sldId id="371" r:id="rId21"/>
    <p:sldId id="350" r:id="rId22"/>
    <p:sldId id="376" r:id="rId23"/>
    <p:sldId id="347" r:id="rId24"/>
    <p:sldId id="375" r:id="rId25"/>
    <p:sldId id="377" r:id="rId26"/>
    <p:sldId id="352" r:id="rId27"/>
    <p:sldId id="378" r:id="rId28"/>
    <p:sldId id="379" r:id="rId29"/>
    <p:sldId id="380" r:id="rId30"/>
    <p:sldId id="381" r:id="rId31"/>
    <p:sldId id="382" r:id="rId32"/>
    <p:sldId id="354" r:id="rId33"/>
    <p:sldId id="351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8"/>
    <p:restoredTop sz="96197"/>
  </p:normalViewPr>
  <p:slideViewPr>
    <p:cSldViewPr snapToGrid="0">
      <p:cViewPr varScale="1">
        <p:scale>
          <a:sx n="109" d="100"/>
          <a:sy n="10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DA71F-0163-4378-B9B1-248E0325F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B3B087-ABCE-4D92-B820-00EDC0B202AC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Neurais</a:t>
          </a:r>
          <a:r>
            <a:rPr lang="en-US" dirty="0"/>
            <a:t> </a:t>
          </a:r>
          <a:r>
            <a:rPr lang="en-US" dirty="0" err="1"/>
            <a:t>Artificiais</a:t>
          </a:r>
          <a:endParaRPr lang="en-US" dirty="0"/>
        </a:p>
      </dgm:t>
    </dgm:pt>
    <dgm:pt modelId="{119B34E9-F0DB-42C7-923E-760BB2DDD384}" type="parTrans" cxnId="{6A4DBAFD-4976-457D-92CD-743517BF3792}">
      <dgm:prSet/>
      <dgm:spPr/>
      <dgm:t>
        <a:bodyPr/>
        <a:lstStyle/>
        <a:p>
          <a:endParaRPr lang="en-US"/>
        </a:p>
      </dgm:t>
    </dgm:pt>
    <dgm:pt modelId="{9B00AA4C-E443-4A1B-982E-C1A03398B8B7}" type="sibTrans" cxnId="{6A4DBAFD-4976-457D-92CD-743517BF3792}">
      <dgm:prSet/>
      <dgm:spPr/>
      <dgm:t>
        <a:bodyPr/>
        <a:lstStyle/>
        <a:p>
          <a:endParaRPr lang="en-US"/>
        </a:p>
      </dgm:t>
    </dgm:pt>
    <dgm:pt modelId="{44B2D338-27ED-6E48-B8F5-91285AFE0E0D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B18C5C5E-6B26-654A-9661-9520EBD96556}" type="parTrans" cxnId="{0A460A37-8B57-394F-BD3E-21B1C4009900}">
      <dgm:prSet/>
      <dgm:spPr/>
      <dgm:t>
        <a:bodyPr/>
        <a:lstStyle/>
        <a:p>
          <a:endParaRPr lang="pt-BR"/>
        </a:p>
      </dgm:t>
    </dgm:pt>
    <dgm:pt modelId="{8068AC80-2582-6045-9138-B65ECC696D76}" type="sibTrans" cxnId="{0A460A37-8B57-394F-BD3E-21B1C4009900}">
      <dgm:prSet/>
      <dgm:spPr/>
      <dgm:t>
        <a:bodyPr/>
        <a:lstStyle/>
        <a:p>
          <a:endParaRPr lang="pt-BR"/>
        </a:p>
      </dgm:t>
    </dgm:pt>
    <dgm:pt modelId="{3AC3736C-FAF3-444F-B58C-19042A82B981}">
      <dgm:prSet/>
      <dgm:spPr/>
      <dgm:t>
        <a:bodyPr/>
        <a:lstStyle/>
        <a:p>
          <a:r>
            <a:rPr lang="en-US" dirty="0" err="1"/>
            <a:t>Objetivos</a:t>
          </a:r>
          <a:endParaRPr lang="en-US" dirty="0"/>
        </a:p>
      </dgm:t>
    </dgm:pt>
    <dgm:pt modelId="{E111B57D-48DB-DE44-90D8-81C1029AF272}" type="parTrans" cxnId="{BA57EFD5-57CA-4942-A681-6F98C2C0BAAB}">
      <dgm:prSet/>
      <dgm:spPr/>
      <dgm:t>
        <a:bodyPr/>
        <a:lstStyle/>
        <a:p>
          <a:endParaRPr lang="pt-BR"/>
        </a:p>
      </dgm:t>
    </dgm:pt>
    <dgm:pt modelId="{01249915-9D02-744F-B0CA-518027B06F39}" type="sibTrans" cxnId="{BA57EFD5-57CA-4942-A681-6F98C2C0BAAB}">
      <dgm:prSet/>
      <dgm:spPr/>
      <dgm:t>
        <a:bodyPr/>
        <a:lstStyle/>
        <a:p>
          <a:endParaRPr lang="pt-BR"/>
        </a:p>
      </dgm:t>
    </dgm:pt>
    <dgm:pt modelId="{BCCFC461-8F6C-6944-A5CF-3A0F3F1BA5AA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Convolucionais</a:t>
          </a:r>
          <a:endParaRPr lang="en-US" dirty="0"/>
        </a:p>
      </dgm:t>
    </dgm:pt>
    <dgm:pt modelId="{429A3BD8-5997-DC41-8455-A71946A69866}" type="parTrans" cxnId="{6C39238B-E5EE-F047-B3FA-84B41B0788DF}">
      <dgm:prSet/>
      <dgm:spPr/>
      <dgm:t>
        <a:bodyPr/>
        <a:lstStyle/>
        <a:p>
          <a:endParaRPr lang="pt-BR"/>
        </a:p>
      </dgm:t>
    </dgm:pt>
    <dgm:pt modelId="{D042B127-44AE-7548-B812-606F1AEE10A4}" type="sibTrans" cxnId="{6C39238B-E5EE-F047-B3FA-84B41B0788DF}">
      <dgm:prSet/>
      <dgm:spPr/>
      <dgm:t>
        <a:bodyPr/>
        <a:lstStyle/>
        <a:p>
          <a:endParaRPr lang="pt-BR"/>
        </a:p>
      </dgm:t>
    </dgm:pt>
    <dgm:pt modelId="{345221F8-DC80-E246-89C4-D245A01C5D1D}" type="pres">
      <dgm:prSet presAssocID="{AEFDA71F-0163-4378-B9B1-248E0325FB12}" presName="vert0" presStyleCnt="0">
        <dgm:presLayoutVars>
          <dgm:dir/>
          <dgm:animOne val="branch"/>
          <dgm:animLvl val="lvl"/>
        </dgm:presLayoutVars>
      </dgm:prSet>
      <dgm:spPr/>
    </dgm:pt>
    <dgm:pt modelId="{0B89650A-8704-D94A-86F3-6BC61FC2E632}" type="pres">
      <dgm:prSet presAssocID="{3AC3736C-FAF3-444F-B58C-19042A82B981}" presName="thickLine" presStyleLbl="alignNode1" presStyleIdx="0" presStyleCnt="4"/>
      <dgm:spPr/>
    </dgm:pt>
    <dgm:pt modelId="{EB907BE2-5B34-A448-96B2-30A01DACB032}" type="pres">
      <dgm:prSet presAssocID="{3AC3736C-FAF3-444F-B58C-19042A82B981}" presName="horz1" presStyleCnt="0"/>
      <dgm:spPr/>
    </dgm:pt>
    <dgm:pt modelId="{E87BB835-21EF-CF44-8A6F-767B9B85DD97}" type="pres">
      <dgm:prSet presAssocID="{3AC3736C-FAF3-444F-B58C-19042A82B981}" presName="tx1" presStyleLbl="revTx" presStyleIdx="0" presStyleCnt="4"/>
      <dgm:spPr/>
    </dgm:pt>
    <dgm:pt modelId="{B8D6A58B-4244-7242-8B7B-7D225D455678}" type="pres">
      <dgm:prSet presAssocID="{3AC3736C-FAF3-444F-B58C-19042A82B981}" presName="vert1" presStyleCnt="0"/>
      <dgm:spPr/>
    </dgm:pt>
    <dgm:pt modelId="{5E381342-E66D-A44B-AD00-DEBBF1915954}" type="pres">
      <dgm:prSet presAssocID="{44B2D338-27ED-6E48-B8F5-91285AFE0E0D}" presName="thickLine" presStyleLbl="alignNode1" presStyleIdx="1" presStyleCnt="4"/>
      <dgm:spPr/>
    </dgm:pt>
    <dgm:pt modelId="{9E28F483-35EB-E740-87DE-D0979DD94673}" type="pres">
      <dgm:prSet presAssocID="{44B2D338-27ED-6E48-B8F5-91285AFE0E0D}" presName="horz1" presStyleCnt="0"/>
      <dgm:spPr/>
    </dgm:pt>
    <dgm:pt modelId="{E821F0C7-5D85-7248-AE01-670E3299DDB0}" type="pres">
      <dgm:prSet presAssocID="{44B2D338-27ED-6E48-B8F5-91285AFE0E0D}" presName="tx1" presStyleLbl="revTx" presStyleIdx="1" presStyleCnt="4"/>
      <dgm:spPr/>
    </dgm:pt>
    <dgm:pt modelId="{B838FC7B-0721-A747-8351-DAE0D018E5BD}" type="pres">
      <dgm:prSet presAssocID="{44B2D338-27ED-6E48-B8F5-91285AFE0E0D}" presName="vert1" presStyleCnt="0"/>
      <dgm:spPr/>
    </dgm:pt>
    <dgm:pt modelId="{47644EBB-5922-5342-8BF1-3984E943FD41}" type="pres">
      <dgm:prSet presAssocID="{34B3B087-ABCE-4D92-B820-00EDC0B202AC}" presName="thickLine" presStyleLbl="alignNode1" presStyleIdx="2" presStyleCnt="4"/>
      <dgm:spPr/>
    </dgm:pt>
    <dgm:pt modelId="{CDB6AF43-C5B3-5341-99FF-9E77FE1D1E56}" type="pres">
      <dgm:prSet presAssocID="{34B3B087-ABCE-4D92-B820-00EDC0B202AC}" presName="horz1" presStyleCnt="0"/>
      <dgm:spPr/>
    </dgm:pt>
    <dgm:pt modelId="{D6968ECC-61FD-AB4A-8DD5-1E5403EFD9AC}" type="pres">
      <dgm:prSet presAssocID="{34B3B087-ABCE-4D92-B820-00EDC0B202AC}" presName="tx1" presStyleLbl="revTx" presStyleIdx="2" presStyleCnt="4"/>
      <dgm:spPr/>
    </dgm:pt>
    <dgm:pt modelId="{13DD6045-B784-CF4A-8C5D-00B6D168F117}" type="pres">
      <dgm:prSet presAssocID="{34B3B087-ABCE-4D92-B820-00EDC0B202AC}" presName="vert1" presStyleCnt="0"/>
      <dgm:spPr/>
    </dgm:pt>
    <dgm:pt modelId="{E70965C0-ECF5-0B44-86E4-C01CE3CFB304}" type="pres">
      <dgm:prSet presAssocID="{BCCFC461-8F6C-6944-A5CF-3A0F3F1BA5AA}" presName="thickLine" presStyleLbl="alignNode1" presStyleIdx="3" presStyleCnt="4"/>
      <dgm:spPr/>
    </dgm:pt>
    <dgm:pt modelId="{64B07A1D-5E82-174C-8198-81E0B6E11720}" type="pres">
      <dgm:prSet presAssocID="{BCCFC461-8F6C-6944-A5CF-3A0F3F1BA5AA}" presName="horz1" presStyleCnt="0"/>
      <dgm:spPr/>
    </dgm:pt>
    <dgm:pt modelId="{09DBAF1F-1499-2740-9299-CEBFA099F164}" type="pres">
      <dgm:prSet presAssocID="{BCCFC461-8F6C-6944-A5CF-3A0F3F1BA5AA}" presName="tx1" presStyleLbl="revTx" presStyleIdx="3" presStyleCnt="4"/>
      <dgm:spPr/>
    </dgm:pt>
    <dgm:pt modelId="{AA11C26C-DED5-234A-BA3D-81D771F3D0D7}" type="pres">
      <dgm:prSet presAssocID="{BCCFC461-8F6C-6944-A5CF-3A0F3F1BA5AA}" presName="vert1" presStyleCnt="0"/>
      <dgm:spPr/>
    </dgm:pt>
  </dgm:ptLst>
  <dgm:cxnLst>
    <dgm:cxn modelId="{F4BEA22C-C406-8A48-AD45-A1EF2E8BE201}" type="presOf" srcId="{BCCFC461-8F6C-6944-A5CF-3A0F3F1BA5AA}" destId="{09DBAF1F-1499-2740-9299-CEBFA099F164}" srcOrd="0" destOrd="0" presId="urn:microsoft.com/office/officeart/2008/layout/LinedList"/>
    <dgm:cxn modelId="{0A460A37-8B57-394F-BD3E-21B1C4009900}" srcId="{AEFDA71F-0163-4378-B9B1-248E0325FB12}" destId="{44B2D338-27ED-6E48-B8F5-91285AFE0E0D}" srcOrd="1" destOrd="0" parTransId="{B18C5C5E-6B26-654A-9661-9520EBD96556}" sibTransId="{8068AC80-2582-6045-9138-B65ECC696D76}"/>
    <dgm:cxn modelId="{0F0A1849-2347-1848-8725-BBE41A2D47A6}" type="presOf" srcId="{3AC3736C-FAF3-444F-B58C-19042A82B981}" destId="{E87BB835-21EF-CF44-8A6F-767B9B85DD97}" srcOrd="0" destOrd="0" presId="urn:microsoft.com/office/officeart/2008/layout/LinedList"/>
    <dgm:cxn modelId="{CB348C7F-24A5-A74B-8B16-2BBAB9B671B4}" type="presOf" srcId="{34B3B087-ABCE-4D92-B820-00EDC0B202AC}" destId="{D6968ECC-61FD-AB4A-8DD5-1E5403EFD9AC}" srcOrd="0" destOrd="0" presId="urn:microsoft.com/office/officeart/2008/layout/LinedList"/>
    <dgm:cxn modelId="{6C39238B-E5EE-F047-B3FA-84B41B0788DF}" srcId="{AEFDA71F-0163-4378-B9B1-248E0325FB12}" destId="{BCCFC461-8F6C-6944-A5CF-3A0F3F1BA5AA}" srcOrd="3" destOrd="0" parTransId="{429A3BD8-5997-DC41-8455-A71946A69866}" sibTransId="{D042B127-44AE-7548-B812-606F1AEE10A4}"/>
    <dgm:cxn modelId="{2A632B9E-47CC-004D-A8B0-CE4DEFF9BAAD}" type="presOf" srcId="{AEFDA71F-0163-4378-B9B1-248E0325FB12}" destId="{345221F8-DC80-E246-89C4-D245A01C5D1D}" srcOrd="0" destOrd="0" presId="urn:microsoft.com/office/officeart/2008/layout/LinedList"/>
    <dgm:cxn modelId="{BA57EFD5-57CA-4942-A681-6F98C2C0BAAB}" srcId="{AEFDA71F-0163-4378-B9B1-248E0325FB12}" destId="{3AC3736C-FAF3-444F-B58C-19042A82B981}" srcOrd="0" destOrd="0" parTransId="{E111B57D-48DB-DE44-90D8-81C1029AF272}" sibTransId="{01249915-9D02-744F-B0CA-518027B06F39}"/>
    <dgm:cxn modelId="{5B7EE8DD-1AC9-D04A-A1E9-0451DBAEE6D7}" type="presOf" srcId="{44B2D338-27ED-6E48-B8F5-91285AFE0E0D}" destId="{E821F0C7-5D85-7248-AE01-670E3299DDB0}" srcOrd="0" destOrd="0" presId="urn:microsoft.com/office/officeart/2008/layout/LinedList"/>
    <dgm:cxn modelId="{6A4DBAFD-4976-457D-92CD-743517BF3792}" srcId="{AEFDA71F-0163-4378-B9B1-248E0325FB12}" destId="{34B3B087-ABCE-4D92-B820-00EDC0B202AC}" srcOrd="2" destOrd="0" parTransId="{119B34E9-F0DB-42C7-923E-760BB2DDD384}" sibTransId="{9B00AA4C-E443-4A1B-982E-C1A03398B8B7}"/>
    <dgm:cxn modelId="{C4C4C074-164E-B345-B766-86C72247DE28}" type="presParOf" srcId="{345221F8-DC80-E246-89C4-D245A01C5D1D}" destId="{0B89650A-8704-D94A-86F3-6BC61FC2E632}" srcOrd="0" destOrd="0" presId="urn:microsoft.com/office/officeart/2008/layout/LinedList"/>
    <dgm:cxn modelId="{A5F7EB87-A763-E144-BC2B-33B33185683A}" type="presParOf" srcId="{345221F8-DC80-E246-89C4-D245A01C5D1D}" destId="{EB907BE2-5B34-A448-96B2-30A01DACB032}" srcOrd="1" destOrd="0" presId="urn:microsoft.com/office/officeart/2008/layout/LinedList"/>
    <dgm:cxn modelId="{323FD3CF-1090-1C49-8A33-A00D7CBDC20E}" type="presParOf" srcId="{EB907BE2-5B34-A448-96B2-30A01DACB032}" destId="{E87BB835-21EF-CF44-8A6F-767B9B85DD97}" srcOrd="0" destOrd="0" presId="urn:microsoft.com/office/officeart/2008/layout/LinedList"/>
    <dgm:cxn modelId="{2D5B2286-1FD0-514A-881C-80EBA88A97C3}" type="presParOf" srcId="{EB907BE2-5B34-A448-96B2-30A01DACB032}" destId="{B8D6A58B-4244-7242-8B7B-7D225D455678}" srcOrd="1" destOrd="0" presId="urn:microsoft.com/office/officeart/2008/layout/LinedList"/>
    <dgm:cxn modelId="{BF67DEAC-0BDA-B94C-8454-7780544D96FC}" type="presParOf" srcId="{345221F8-DC80-E246-89C4-D245A01C5D1D}" destId="{5E381342-E66D-A44B-AD00-DEBBF1915954}" srcOrd="2" destOrd="0" presId="urn:microsoft.com/office/officeart/2008/layout/LinedList"/>
    <dgm:cxn modelId="{8C19CB32-4DEF-2147-8284-041848E9FB31}" type="presParOf" srcId="{345221F8-DC80-E246-89C4-D245A01C5D1D}" destId="{9E28F483-35EB-E740-87DE-D0979DD94673}" srcOrd="3" destOrd="0" presId="urn:microsoft.com/office/officeart/2008/layout/LinedList"/>
    <dgm:cxn modelId="{CB0CBC9F-75C5-0D48-B17B-601FB31B604D}" type="presParOf" srcId="{9E28F483-35EB-E740-87DE-D0979DD94673}" destId="{E821F0C7-5D85-7248-AE01-670E3299DDB0}" srcOrd="0" destOrd="0" presId="urn:microsoft.com/office/officeart/2008/layout/LinedList"/>
    <dgm:cxn modelId="{EFCE7322-7761-BB4A-B483-10E63EA14B3B}" type="presParOf" srcId="{9E28F483-35EB-E740-87DE-D0979DD94673}" destId="{B838FC7B-0721-A747-8351-DAE0D018E5BD}" srcOrd="1" destOrd="0" presId="urn:microsoft.com/office/officeart/2008/layout/LinedList"/>
    <dgm:cxn modelId="{E9241260-6EAF-FD4D-AABB-75DF15B1BAFE}" type="presParOf" srcId="{345221F8-DC80-E246-89C4-D245A01C5D1D}" destId="{47644EBB-5922-5342-8BF1-3984E943FD41}" srcOrd="4" destOrd="0" presId="urn:microsoft.com/office/officeart/2008/layout/LinedList"/>
    <dgm:cxn modelId="{C5950761-8D88-AC4A-A947-5A9D95AC19DB}" type="presParOf" srcId="{345221F8-DC80-E246-89C4-D245A01C5D1D}" destId="{CDB6AF43-C5B3-5341-99FF-9E77FE1D1E56}" srcOrd="5" destOrd="0" presId="urn:microsoft.com/office/officeart/2008/layout/LinedList"/>
    <dgm:cxn modelId="{6242BC3B-C265-914D-903B-955B33F537D1}" type="presParOf" srcId="{CDB6AF43-C5B3-5341-99FF-9E77FE1D1E56}" destId="{D6968ECC-61FD-AB4A-8DD5-1E5403EFD9AC}" srcOrd="0" destOrd="0" presId="urn:microsoft.com/office/officeart/2008/layout/LinedList"/>
    <dgm:cxn modelId="{75EFB1EB-6793-3247-A7BF-72721AB59108}" type="presParOf" srcId="{CDB6AF43-C5B3-5341-99FF-9E77FE1D1E56}" destId="{13DD6045-B784-CF4A-8C5D-00B6D168F117}" srcOrd="1" destOrd="0" presId="urn:microsoft.com/office/officeart/2008/layout/LinedList"/>
    <dgm:cxn modelId="{073C3BE8-698B-B94D-A983-8E5725DE73C3}" type="presParOf" srcId="{345221F8-DC80-E246-89C4-D245A01C5D1D}" destId="{E70965C0-ECF5-0B44-86E4-C01CE3CFB304}" srcOrd="6" destOrd="0" presId="urn:microsoft.com/office/officeart/2008/layout/LinedList"/>
    <dgm:cxn modelId="{C8A81599-E804-FB4E-9770-26E604D757F0}" type="presParOf" srcId="{345221F8-DC80-E246-89C4-D245A01C5D1D}" destId="{64B07A1D-5E82-174C-8198-81E0B6E11720}" srcOrd="7" destOrd="0" presId="urn:microsoft.com/office/officeart/2008/layout/LinedList"/>
    <dgm:cxn modelId="{185FA570-659D-0548-8226-84F8DD47EB1D}" type="presParOf" srcId="{64B07A1D-5E82-174C-8198-81E0B6E11720}" destId="{09DBAF1F-1499-2740-9299-CEBFA099F164}" srcOrd="0" destOrd="0" presId="urn:microsoft.com/office/officeart/2008/layout/LinedList"/>
    <dgm:cxn modelId="{06023F22-2054-D440-ADEC-569DD05E7661}" type="presParOf" srcId="{64B07A1D-5E82-174C-8198-81E0B6E11720}" destId="{AA11C26C-DED5-234A-BA3D-81D771F3D0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Aprendizado Supervisionado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Aprendizado Não – Supervisionado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Aprendizado Semi – Supervisionado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Aprendizado por reforço. 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Classificação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Regressão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Agrupamentos (</a:t>
          </a:r>
          <a:r>
            <a:rPr lang="pt-BR" b="1" dirty="0" err="1"/>
            <a:t>Clustering</a:t>
          </a:r>
          <a:r>
            <a:rPr lang="pt-BR" b="1" dirty="0"/>
            <a:t>)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Sistema de Recomendação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9650A-8704-D94A-86F3-6BC61FC2E632}">
      <dsp:nvSpPr>
        <dsp:cNvPr id="0" name=""/>
        <dsp:cNvSpPr/>
      </dsp:nvSpPr>
      <dsp:spPr>
        <a:xfrm>
          <a:off x="0" y="0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B835-21EF-CF44-8A6F-767B9B85DD97}">
      <dsp:nvSpPr>
        <dsp:cNvPr id="0" name=""/>
        <dsp:cNvSpPr/>
      </dsp:nvSpPr>
      <dsp:spPr>
        <a:xfrm>
          <a:off x="0" y="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Objetivos</a:t>
          </a:r>
          <a:endParaRPr lang="en-US" sz="4000" kern="1200" dirty="0"/>
        </a:p>
      </dsp:txBody>
      <dsp:txXfrm>
        <a:off x="0" y="0"/>
        <a:ext cx="5889686" cy="1329810"/>
      </dsp:txXfrm>
    </dsp:sp>
    <dsp:sp modelId="{5E381342-E66D-A44B-AD00-DEBBF1915954}">
      <dsp:nvSpPr>
        <dsp:cNvPr id="0" name=""/>
        <dsp:cNvSpPr/>
      </dsp:nvSpPr>
      <dsp:spPr>
        <a:xfrm>
          <a:off x="0" y="1329810"/>
          <a:ext cx="5889686" cy="0"/>
        </a:xfrm>
        <a:prstGeom prst="line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accent2">
              <a:hueOff val="-4223517"/>
              <a:satOff val="-10068"/>
              <a:lumOff val="-4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0C7-5D85-7248-AE01-670E3299DDB0}">
      <dsp:nvSpPr>
        <dsp:cNvPr id="0" name=""/>
        <dsp:cNvSpPr/>
      </dsp:nvSpPr>
      <dsp:spPr>
        <a:xfrm>
          <a:off x="0" y="132981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Machine Learning</a:t>
          </a:r>
        </a:p>
      </dsp:txBody>
      <dsp:txXfrm>
        <a:off x="0" y="1329810"/>
        <a:ext cx="5889686" cy="1329810"/>
      </dsp:txXfrm>
    </dsp:sp>
    <dsp:sp modelId="{47644EBB-5922-5342-8BF1-3984E943FD41}">
      <dsp:nvSpPr>
        <dsp:cNvPr id="0" name=""/>
        <dsp:cNvSpPr/>
      </dsp:nvSpPr>
      <dsp:spPr>
        <a:xfrm>
          <a:off x="0" y="2659620"/>
          <a:ext cx="5889686" cy="0"/>
        </a:xfrm>
        <a:prstGeom prst="line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accent2">
              <a:hueOff val="-8447033"/>
              <a:satOff val="-20135"/>
              <a:lumOff val="-92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8ECC-61FD-AB4A-8DD5-1E5403EFD9AC}">
      <dsp:nvSpPr>
        <dsp:cNvPr id="0" name=""/>
        <dsp:cNvSpPr/>
      </dsp:nvSpPr>
      <dsp:spPr>
        <a:xfrm>
          <a:off x="0" y="265962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Redes </a:t>
          </a:r>
          <a:r>
            <a:rPr lang="en-US" sz="4000" kern="1200" dirty="0" err="1"/>
            <a:t>Neurais</a:t>
          </a:r>
          <a:r>
            <a:rPr lang="en-US" sz="4000" kern="1200" dirty="0"/>
            <a:t> </a:t>
          </a:r>
          <a:r>
            <a:rPr lang="en-US" sz="4000" kern="1200" dirty="0" err="1"/>
            <a:t>Artificiais</a:t>
          </a:r>
          <a:endParaRPr lang="en-US" sz="4000" kern="1200" dirty="0"/>
        </a:p>
      </dsp:txBody>
      <dsp:txXfrm>
        <a:off x="0" y="2659620"/>
        <a:ext cx="5889686" cy="1329810"/>
      </dsp:txXfrm>
    </dsp:sp>
    <dsp:sp modelId="{E70965C0-ECF5-0B44-86E4-C01CE3CFB304}">
      <dsp:nvSpPr>
        <dsp:cNvPr id="0" name=""/>
        <dsp:cNvSpPr/>
      </dsp:nvSpPr>
      <dsp:spPr>
        <a:xfrm>
          <a:off x="0" y="3989430"/>
          <a:ext cx="5889686" cy="0"/>
        </a:xfrm>
        <a:prstGeom prst="line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accent2">
              <a:hueOff val="-12670550"/>
              <a:satOff val="-30203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BAF1F-1499-2740-9299-CEBFA099F164}">
      <dsp:nvSpPr>
        <dsp:cNvPr id="0" name=""/>
        <dsp:cNvSpPr/>
      </dsp:nvSpPr>
      <dsp:spPr>
        <a:xfrm>
          <a:off x="0" y="398943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Redes </a:t>
          </a:r>
          <a:r>
            <a:rPr lang="en-US" sz="4000" kern="1200" dirty="0" err="1"/>
            <a:t>Convolucionais</a:t>
          </a:r>
          <a:endParaRPr lang="en-US" sz="4000" kern="1200" dirty="0"/>
        </a:p>
      </dsp:txBody>
      <dsp:txXfrm>
        <a:off x="0" y="3989430"/>
        <a:ext cx="5889686" cy="132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Supervisionado</a:t>
          </a:r>
          <a:endParaRPr lang="pt-BR" sz="23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Não – Supervisionado</a:t>
          </a:r>
          <a:endParaRPr lang="pt-BR" sz="23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Semi – Supervisionado</a:t>
          </a:r>
          <a:endParaRPr lang="pt-BR" sz="23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por reforço. </a:t>
          </a:r>
          <a:endParaRPr lang="pt-BR" sz="23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Classificação</a:t>
          </a:r>
          <a:endParaRPr lang="pt-BR" sz="31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Regressão</a:t>
          </a:r>
          <a:endParaRPr lang="pt-BR" sz="31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Agrupamentos (</a:t>
          </a:r>
          <a:r>
            <a:rPr lang="pt-BR" sz="3100" b="1" kern="1200" dirty="0" err="1"/>
            <a:t>Clustering</a:t>
          </a:r>
          <a:r>
            <a:rPr lang="pt-BR" sz="3100" b="1" kern="1200" dirty="0"/>
            <a:t>)</a:t>
          </a:r>
          <a:endParaRPr lang="pt-BR" sz="31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Sistema de Recomendação</a:t>
          </a:r>
          <a:endParaRPr lang="pt-BR" sz="31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20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99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8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52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8EE4E38-D065-AE45-85C8-3F1F133228FB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4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testin1/coding_the_future_reconhecimento_de_pragas_com_redes_neurais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tosa.io/ev/image-kernel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colab.research.google.com/drive/101JSh0JY97aWCij2iwIF1_8UrcuebG_z?usp=sharing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02F1DB-E05F-2EA8-A904-FD140F9A1D5A}"/>
              </a:ext>
            </a:extLst>
          </p:cNvPr>
          <p:cNvSpPr txBox="1"/>
          <p:nvPr/>
        </p:nvSpPr>
        <p:spPr>
          <a:xfrm>
            <a:off x="2193166" y="2590984"/>
            <a:ext cx="8140655" cy="3608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Redes </a:t>
            </a:r>
            <a:r>
              <a:rPr lang="en-US" sz="80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8000" dirty="0">
                <a:latin typeface="+mj-lt"/>
                <a:ea typeface="+mj-ea"/>
                <a:cs typeface="+mj-cs"/>
              </a:rPr>
              <a:t> </a:t>
            </a:r>
            <a:r>
              <a:rPr lang="en-US" sz="8000" dirty="0" err="1">
                <a:latin typeface="+mj-lt"/>
                <a:ea typeface="+mj-ea"/>
                <a:cs typeface="+mj-cs"/>
              </a:rPr>
              <a:t>Convolucionais</a:t>
            </a:r>
            <a:endParaRPr lang="en-US" sz="8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92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1609599" y="2105201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Primeiro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passo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A96FD04B-5E43-F2B0-4C25-041DC74C5E52}"/>
              </a:ext>
            </a:extLst>
          </p:cNvPr>
          <p:cNvSpPr/>
          <p:nvPr/>
        </p:nvSpPr>
        <p:spPr>
          <a:xfrm>
            <a:off x="3243899" y="4007876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Leia Sobre Mim</a:t>
            </a:r>
          </a:p>
        </p:txBody>
      </p:sp>
    </p:spTree>
    <p:extLst>
      <p:ext uri="{BB962C8B-B14F-4D97-AF65-F5344CB8AC3E}">
        <p14:creationId xmlns:p14="http://schemas.microsoft.com/office/powerpoint/2010/main" val="10786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O que são modelos aprendizados de máquina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017454"/>
              </p:ext>
            </p:extLst>
          </p:nvPr>
        </p:nvGraphicFramePr>
        <p:xfrm>
          <a:off x="1198084" y="2553413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4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Técnicas Comuns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844687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Artificiais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36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inspirado no funcionamento do cérebro humano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Geoffrey </a:t>
            </a:r>
            <a:r>
              <a:rPr lang="pt-BR" dirty="0" err="1"/>
              <a:t>Hinton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2892518" y="51083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  <p:pic>
        <p:nvPicPr>
          <p:cNvPr id="1028" name="Picture 4" descr="What the Hell is Perceptron?. The Fundamentals of Neural Networks | by  SAGAR SHARMA | Towards Data Science">
            <a:extLst>
              <a:ext uri="{FF2B5EF4-FFF2-40B4-BE49-F238E27FC236}">
                <a16:creationId xmlns:a16="http://schemas.microsoft.com/office/drawing/2014/main" id="{9792680C-BAC2-F819-FF70-3341B8F9A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04" y="1714500"/>
            <a:ext cx="7855523" cy="41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1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Backpropagation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Perda (</a:t>
            </a:r>
            <a:r>
              <a:rPr lang="pt-BR" dirty="0" err="1"/>
              <a:t>Loss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</a:t>
            </a:r>
          </a:p>
        </p:txBody>
      </p:sp>
    </p:spTree>
    <p:extLst>
      <p:ext uri="{BB962C8B-B14F-4D97-AF65-F5344CB8AC3E}">
        <p14:creationId xmlns:p14="http://schemas.microsoft.com/office/powerpoint/2010/main" val="144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Convolucionais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21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CNN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um tipo de rede neural projetada especificamente para processar dados com uma estrutura de grade, como imagens. Elas são particularmente eficazes em tarefas de visão computacional devido à sua capacidade de capturar características espaciais e hierárquicas em dados de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25DC439-ACB7-8313-029D-9F4111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Maycon</a:t>
            </a:r>
            <a:r>
              <a:rPr lang="pt-BR" dirty="0"/>
              <a:t> </a:t>
            </a:r>
            <a:r>
              <a:rPr lang="pt-BR" dirty="0" err="1"/>
              <a:t>Batestin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12AA96-46F2-D83B-E85B-6A15A32F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Cientista de dados</a:t>
            </a:r>
          </a:p>
          <a:p>
            <a:pPr rtl="0"/>
            <a:r>
              <a:rPr lang="pt-BR" sz="1800" dirty="0"/>
              <a:t>Inteligência artificial</a:t>
            </a:r>
          </a:p>
          <a:p>
            <a:pPr rtl="0"/>
            <a:r>
              <a:rPr lang="pt-BR" sz="1800" dirty="0" err="1"/>
              <a:t>Chatbots</a:t>
            </a:r>
            <a:endParaRPr lang="pt-BR" sz="1800" dirty="0"/>
          </a:p>
          <a:p>
            <a:pPr marL="0" indent="0" rtl="0">
              <a:buNone/>
            </a:pPr>
            <a:endParaRPr lang="pt-BR" sz="1800" dirty="0"/>
          </a:p>
          <a:p>
            <a:pPr rtl="0"/>
            <a:endParaRPr lang="pt-BR" sz="1800" dirty="0"/>
          </a:p>
        </p:txBody>
      </p:sp>
      <p:pic>
        <p:nvPicPr>
          <p:cNvPr id="3" name="Imagem 2" descr="Homem olhando para o lado&#10;&#10;Descrição gerada automaticamente">
            <a:extLst>
              <a:ext uri="{FF2B5EF4-FFF2-40B4-BE49-F238E27FC236}">
                <a16:creationId xmlns:a16="http://schemas.microsoft.com/office/drawing/2014/main" id="{BBFCFDAE-4F79-E55F-7689-320DD73F7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9" r="11988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CNN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Yann </a:t>
            </a:r>
            <a:r>
              <a:rPr lang="pt-BR" dirty="0" err="1"/>
              <a:t>Lecun</a:t>
            </a:r>
            <a:r>
              <a:rPr lang="pt-BR" dirty="0"/>
              <a:t> (aluno do </a:t>
            </a:r>
            <a:r>
              <a:rPr lang="pt-BR" dirty="0" err="1"/>
              <a:t>Geofrey</a:t>
            </a:r>
            <a:r>
              <a:rPr lang="pt-BR" dirty="0"/>
              <a:t> </a:t>
            </a:r>
            <a:r>
              <a:rPr lang="pt-BR" dirty="0" err="1"/>
              <a:t>Hinton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haver com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Filosofia (O nosso cérebro processa qualquer imagem em busca de uma característica dominante)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talvez a Rede Neural mais visualmente reconhecível.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322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Para que é usada?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Classificação de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Localização de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Reconhecimento de Objetos</a:t>
            </a:r>
          </a:p>
        </p:txBody>
      </p:sp>
    </p:spTree>
    <p:extLst>
      <p:ext uri="{BB962C8B-B14F-4D97-AF65-F5344CB8AC3E}">
        <p14:creationId xmlns:p14="http://schemas.microsoft.com/office/powerpoint/2010/main" val="4032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Para que é usada?</a:t>
            </a:r>
          </a:p>
        </p:txBody>
      </p:sp>
      <p:pic>
        <p:nvPicPr>
          <p:cNvPr id="1026" name="Picture 2" descr="Review of Deep Learning Algorithms for Object Detection | by Arthur  Ouaknine | Zyl Story | Medium">
            <a:extLst>
              <a:ext uri="{FF2B5EF4-FFF2-40B4-BE49-F238E27FC236}">
                <a16:creationId xmlns:a16="http://schemas.microsoft.com/office/drawing/2014/main" id="{E331CB29-38C9-E176-72C0-1C2E94FC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18" y="2131310"/>
            <a:ext cx="9843768" cy="409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7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pic>
        <p:nvPicPr>
          <p:cNvPr id="2050" name="Picture 2" descr="Closeup de folha de tomate em branco">
            <a:extLst>
              <a:ext uri="{FF2B5EF4-FFF2-40B4-BE49-F238E27FC236}">
                <a16:creationId xmlns:a16="http://schemas.microsoft.com/office/drawing/2014/main" id="{E7FEB699-0DBB-C2D1-62B3-A1FFFD38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3" y="2844800"/>
            <a:ext cx="1653733" cy="11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ECBB22C-B57F-E156-0883-1766B415D7FB}"/>
              </a:ext>
            </a:extLst>
          </p:cNvPr>
          <p:cNvGrpSpPr/>
          <p:nvPr/>
        </p:nvGrpSpPr>
        <p:grpSpPr>
          <a:xfrm>
            <a:off x="3644900" y="2573958"/>
            <a:ext cx="1841500" cy="1405284"/>
            <a:chOff x="3644900" y="2573958"/>
            <a:chExt cx="1841500" cy="1405284"/>
          </a:xfrm>
        </p:grpSpPr>
        <p:sp>
          <p:nvSpPr>
            <p:cNvPr id="2" name="Paralelogramo 1">
              <a:extLst>
                <a:ext uri="{FF2B5EF4-FFF2-40B4-BE49-F238E27FC236}">
                  <a16:creationId xmlns:a16="http://schemas.microsoft.com/office/drawing/2014/main" id="{D509BC51-37E8-0BB7-2413-AFE0EE4F2F32}"/>
                </a:ext>
              </a:extLst>
            </p:cNvPr>
            <p:cNvSpPr/>
            <p:nvPr/>
          </p:nvSpPr>
          <p:spPr>
            <a:xfrm>
              <a:off x="3644900" y="25739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66A8A0A4-F887-83B3-84B0-42B17F2A65B2}"/>
                </a:ext>
              </a:extLst>
            </p:cNvPr>
            <p:cNvSpPr/>
            <p:nvPr/>
          </p:nvSpPr>
          <p:spPr>
            <a:xfrm>
              <a:off x="3797300" y="27263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5401CAAF-C324-BE3F-EE3F-F7C6056C68E0}"/>
                </a:ext>
              </a:extLst>
            </p:cNvPr>
            <p:cNvSpPr/>
            <p:nvPr/>
          </p:nvSpPr>
          <p:spPr>
            <a:xfrm>
              <a:off x="3949700" y="28787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E4467DA-4764-81DA-3740-1CDCFF6D19DC}"/>
              </a:ext>
            </a:extLst>
          </p:cNvPr>
          <p:cNvGrpSpPr/>
          <p:nvPr/>
        </p:nvGrpSpPr>
        <p:grpSpPr>
          <a:xfrm>
            <a:off x="6254015" y="2710543"/>
            <a:ext cx="1264385" cy="1268699"/>
            <a:chOff x="6254015" y="2710543"/>
            <a:chExt cx="1264385" cy="1268699"/>
          </a:xfrm>
        </p:grpSpPr>
        <p:sp>
          <p:nvSpPr>
            <p:cNvPr id="14" name="Retângulo com Canto Diagonal Aparado 13">
              <a:extLst>
                <a:ext uri="{FF2B5EF4-FFF2-40B4-BE49-F238E27FC236}">
                  <a16:creationId xmlns:a16="http://schemas.microsoft.com/office/drawing/2014/main" id="{986382DA-8D90-1464-45A9-4DB78D62250B}"/>
                </a:ext>
              </a:extLst>
            </p:cNvPr>
            <p:cNvSpPr/>
            <p:nvPr/>
          </p:nvSpPr>
          <p:spPr>
            <a:xfrm>
              <a:off x="6254015" y="3176678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com Canto Diagonal Aparado 14">
              <a:extLst>
                <a:ext uri="{FF2B5EF4-FFF2-40B4-BE49-F238E27FC236}">
                  <a16:creationId xmlns:a16="http://schemas.microsoft.com/office/drawing/2014/main" id="{BB31CDB3-6516-F9E2-35E0-AF3AE5552F52}"/>
                </a:ext>
              </a:extLst>
            </p:cNvPr>
            <p:cNvSpPr/>
            <p:nvPr/>
          </p:nvSpPr>
          <p:spPr>
            <a:xfrm>
              <a:off x="6406415" y="2871878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com Canto Diagonal Aparado 15">
              <a:extLst>
                <a:ext uri="{FF2B5EF4-FFF2-40B4-BE49-F238E27FC236}">
                  <a16:creationId xmlns:a16="http://schemas.microsoft.com/office/drawing/2014/main" id="{3CB64E60-B5E7-5931-78AB-C9F8B6D56C92}"/>
                </a:ext>
              </a:extLst>
            </p:cNvPr>
            <p:cNvSpPr/>
            <p:nvPr/>
          </p:nvSpPr>
          <p:spPr>
            <a:xfrm>
              <a:off x="6679893" y="2710543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AE9887E-F593-568A-48B9-20DCC3C84905}"/>
              </a:ext>
            </a:extLst>
          </p:cNvPr>
          <p:cNvGrpSpPr/>
          <p:nvPr/>
        </p:nvGrpSpPr>
        <p:grpSpPr>
          <a:xfrm>
            <a:off x="8367830" y="2035324"/>
            <a:ext cx="273478" cy="1941180"/>
            <a:chOff x="8367830" y="2035324"/>
            <a:chExt cx="273478" cy="194118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5795034-7BBD-94D5-473D-7B6D7AC04A91}"/>
                </a:ext>
              </a:extLst>
            </p:cNvPr>
            <p:cNvSpPr/>
            <p:nvPr/>
          </p:nvSpPr>
          <p:spPr>
            <a:xfrm>
              <a:off x="8367830" y="2035324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F743767-DA6B-83E1-AAC0-B4E9C3CD5DD3}"/>
                </a:ext>
              </a:extLst>
            </p:cNvPr>
            <p:cNvSpPr/>
            <p:nvPr/>
          </p:nvSpPr>
          <p:spPr>
            <a:xfrm>
              <a:off x="8367830" y="2694046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D7F5A34-D7D6-3220-7157-4FBF401922B5}"/>
                </a:ext>
              </a:extLst>
            </p:cNvPr>
            <p:cNvSpPr/>
            <p:nvPr/>
          </p:nvSpPr>
          <p:spPr>
            <a:xfrm>
              <a:off x="8367830" y="3335275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D0B9D6F-7346-0A0E-823A-FDD7158ADC15}"/>
              </a:ext>
            </a:extLst>
          </p:cNvPr>
          <p:cNvSpPr/>
          <p:nvPr/>
        </p:nvSpPr>
        <p:spPr>
          <a:xfrm>
            <a:off x="9733852" y="2533132"/>
            <a:ext cx="546100" cy="60272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967B8C-A41D-CB0F-E2EA-CC4378603FFB}"/>
              </a:ext>
            </a:extLst>
          </p:cNvPr>
          <p:cNvSpPr/>
          <p:nvPr/>
        </p:nvSpPr>
        <p:spPr>
          <a:xfrm rot="1471840">
            <a:off x="9733852" y="3359323"/>
            <a:ext cx="546100" cy="6027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>
            <a:extLst>
              <a:ext uri="{FF2B5EF4-FFF2-40B4-BE49-F238E27FC236}">
                <a16:creationId xmlns:a16="http://schemas.microsoft.com/office/drawing/2014/main" id="{1712B397-EE6F-1FFC-32A0-62FBE4F12982}"/>
              </a:ext>
            </a:extLst>
          </p:cNvPr>
          <p:cNvSpPr/>
          <p:nvPr/>
        </p:nvSpPr>
        <p:spPr>
          <a:xfrm>
            <a:off x="2921963" y="3259107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5F9F680E-8CB8-91AD-5A9B-85D801967E7F}"/>
              </a:ext>
            </a:extLst>
          </p:cNvPr>
          <p:cNvSpPr/>
          <p:nvPr/>
        </p:nvSpPr>
        <p:spPr>
          <a:xfrm>
            <a:off x="5550685" y="3259107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>
            <a:extLst>
              <a:ext uri="{FF2B5EF4-FFF2-40B4-BE49-F238E27FC236}">
                <a16:creationId xmlns:a16="http://schemas.microsoft.com/office/drawing/2014/main" id="{74CC4D7F-6DC3-A6DA-EA0C-5CEE1B45512F}"/>
              </a:ext>
            </a:extLst>
          </p:cNvPr>
          <p:cNvSpPr/>
          <p:nvPr/>
        </p:nvSpPr>
        <p:spPr>
          <a:xfrm>
            <a:off x="7675987" y="3176678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>
            <a:extLst>
              <a:ext uri="{FF2B5EF4-FFF2-40B4-BE49-F238E27FC236}">
                <a16:creationId xmlns:a16="http://schemas.microsoft.com/office/drawing/2014/main" id="{BE89A296-2AE6-FF5D-5E1B-C97F17C0357F}"/>
              </a:ext>
            </a:extLst>
          </p:cNvPr>
          <p:cNvSpPr/>
          <p:nvPr/>
        </p:nvSpPr>
        <p:spPr>
          <a:xfrm>
            <a:off x="8864293" y="3176678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BE611D-DFAA-17CF-F6F4-0EAF3D829D90}"/>
              </a:ext>
            </a:extLst>
          </p:cNvPr>
          <p:cNvSpPr txBox="1"/>
          <p:nvPr/>
        </p:nvSpPr>
        <p:spPr>
          <a:xfrm>
            <a:off x="1348696" y="4177724"/>
            <a:ext cx="2650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Entrada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F7AA030-5554-5DA4-3462-DED48C99D881}"/>
              </a:ext>
            </a:extLst>
          </p:cNvPr>
          <p:cNvSpPr txBox="1"/>
          <p:nvPr/>
        </p:nvSpPr>
        <p:spPr>
          <a:xfrm>
            <a:off x="3240543" y="4178300"/>
            <a:ext cx="2650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</a:t>
            </a:r>
          </a:p>
          <a:p>
            <a:pPr algn="ctr"/>
            <a:r>
              <a:rPr lang="pt-BR" sz="1600" dirty="0" err="1"/>
              <a:t>Convolucional</a:t>
            </a:r>
            <a:endParaRPr lang="pt-BR" sz="1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E47FFF7-EEDB-CB4B-12BF-5018E3956899}"/>
              </a:ext>
            </a:extLst>
          </p:cNvPr>
          <p:cNvSpPr txBox="1"/>
          <p:nvPr/>
        </p:nvSpPr>
        <p:spPr>
          <a:xfrm>
            <a:off x="5354786" y="4190712"/>
            <a:ext cx="2650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 de</a:t>
            </a:r>
          </a:p>
          <a:p>
            <a:pPr algn="ctr"/>
            <a:r>
              <a:rPr lang="pt-BR" sz="1600" dirty="0" err="1"/>
              <a:t>Pooling</a:t>
            </a:r>
            <a:endParaRPr lang="pt-BR" sz="16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7AF03C-56D0-0807-F348-5527CAB04202}"/>
              </a:ext>
            </a:extLst>
          </p:cNvPr>
          <p:cNvSpPr txBox="1"/>
          <p:nvPr/>
        </p:nvSpPr>
        <p:spPr>
          <a:xfrm>
            <a:off x="7179462" y="4251119"/>
            <a:ext cx="265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 Oculta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DA4CC3A-82C7-74E2-5A15-F928BD9C24A5}"/>
              </a:ext>
            </a:extLst>
          </p:cNvPr>
          <p:cNvSpPr txBox="1"/>
          <p:nvPr/>
        </p:nvSpPr>
        <p:spPr>
          <a:xfrm>
            <a:off x="8602510" y="4175206"/>
            <a:ext cx="265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6357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Convolution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Max </a:t>
            </a:r>
            <a:r>
              <a:rPr lang="pt-BR" dirty="0" err="1"/>
              <a:t>Pooling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Flatteting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8900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Convolução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operação de convolução consiste na aplicação de um kernel para a extração de mapas de características das imagens.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kernel é uma matriz que quando multiplicado pela matriz que representa a imagem, ira ressaltar as características que foram determinadas.</a:t>
            </a:r>
          </a:p>
        </p:txBody>
      </p:sp>
    </p:spTree>
    <p:extLst>
      <p:ext uri="{BB962C8B-B14F-4D97-AF65-F5344CB8AC3E}">
        <p14:creationId xmlns:p14="http://schemas.microsoft.com/office/powerpoint/2010/main" val="29752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  <p:pic>
        <p:nvPicPr>
          <p:cNvPr id="2" name="camada_convolucional.mov">
            <a:hlinkClick r:id="" action="ppaction://media"/>
            <a:extLst>
              <a:ext uri="{FF2B5EF4-FFF2-40B4-BE49-F238E27FC236}">
                <a16:creationId xmlns:a16="http://schemas.microsoft.com/office/drawing/2014/main" id="{8FFF3361-6C55-B36E-D531-514281901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1547336"/>
            <a:ext cx="6527800" cy="44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  <p:pic>
        <p:nvPicPr>
          <p:cNvPr id="2" name="Imagem 1">
            <a:hlinkClick r:id="rId2"/>
            <a:extLst>
              <a:ext uri="{FF2B5EF4-FFF2-40B4-BE49-F238E27FC236}">
                <a16:creationId xmlns:a16="http://schemas.microsoft.com/office/drawing/2014/main" id="{C6F6A70A-1171-BBE3-AB93-37E5E6E4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107490"/>
            <a:ext cx="7772400" cy="32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Pooling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Selecionar ainda mais as características mais relevantes e eliminar </a:t>
            </a:r>
            <a:r>
              <a:rPr lang="pt-BR" dirty="0" err="1"/>
              <a:t>ruidos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Diminuir a dimensionalidade.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operação de </a:t>
            </a:r>
            <a:r>
              <a:rPr lang="pt-BR" dirty="0" err="1"/>
              <a:t>Pooling</a:t>
            </a:r>
            <a:r>
              <a:rPr lang="pt-BR" dirty="0"/>
              <a:t> é utilizada uma janela, que irá deslocar-se ao longo da matriz de características.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operação mais comum é a Max -&gt; Maior valor da janela. </a:t>
            </a:r>
          </a:p>
        </p:txBody>
      </p:sp>
    </p:spTree>
    <p:extLst>
      <p:ext uri="{BB962C8B-B14F-4D97-AF65-F5344CB8AC3E}">
        <p14:creationId xmlns:p14="http://schemas.microsoft.com/office/powerpoint/2010/main" val="37023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Max </a:t>
            </a:r>
            <a:r>
              <a:rPr lang="pt-BR" sz="3200" dirty="0" err="1"/>
              <a:t>Pooling</a:t>
            </a:r>
            <a:endParaRPr lang="pt-BR" sz="3200" dirty="0"/>
          </a:p>
        </p:txBody>
      </p:sp>
      <p:pic>
        <p:nvPicPr>
          <p:cNvPr id="3" name="maxpooling.mov">
            <a:hlinkClick r:id="" action="ppaction://media"/>
            <a:extLst>
              <a:ext uri="{FF2B5EF4-FFF2-40B4-BE49-F238E27FC236}">
                <a16:creationId xmlns:a16="http://schemas.microsoft.com/office/drawing/2014/main" id="{C34860C0-DB39-DDB2-C969-D00F0279F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1574800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FA902E-C53A-FB23-0923-FEF465F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1829D2E3-4A7D-649A-4631-35ACFD6DF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353843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Parâmetros de </a:t>
            </a:r>
            <a:r>
              <a:rPr lang="pt-BR" sz="3200" dirty="0" err="1"/>
              <a:t>Pooling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Padding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Same</a:t>
            </a:r>
            <a:r>
              <a:rPr lang="pt-BR" dirty="0"/>
              <a:t> &gt; preencho com 0 a matriz caso necessário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Valid</a:t>
            </a:r>
            <a:r>
              <a:rPr lang="pt-BR" dirty="0"/>
              <a:t>&gt; Caso não hajam valores suficientes, ele descarta a ultima coluna.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Stride</a:t>
            </a:r>
            <a:r>
              <a:rPr lang="pt-BR" dirty="0"/>
              <a:t> &gt; tamanho do deslocamento da matriz</a:t>
            </a:r>
          </a:p>
        </p:txBody>
      </p:sp>
    </p:spTree>
    <p:extLst>
      <p:ext uri="{BB962C8B-B14F-4D97-AF65-F5344CB8AC3E}">
        <p14:creationId xmlns:p14="http://schemas.microsoft.com/office/powerpoint/2010/main" val="24370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Flattening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Transformar a matriz gerada pelo </a:t>
            </a:r>
            <a:r>
              <a:rPr lang="pt-BR" dirty="0" err="1"/>
              <a:t>pooling</a:t>
            </a:r>
            <a:r>
              <a:rPr lang="pt-BR" dirty="0"/>
              <a:t> em um vetor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Flatteting</a:t>
            </a:r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1FEE91-5E17-BB74-12BC-57939F06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16" y="2119051"/>
            <a:ext cx="7847956" cy="374287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78519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95104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pic>
        <p:nvPicPr>
          <p:cNvPr id="7170" name="Picture 2" descr="Implementando a estrutura de uma Rede Neural Convolucional utilizando o  MapReduce do Spark | Rafael Sakurai">
            <a:extLst>
              <a:ext uri="{FF2B5EF4-FFF2-40B4-BE49-F238E27FC236}">
                <a16:creationId xmlns:a16="http://schemas.microsoft.com/office/drawing/2014/main" id="{495F2942-353B-3CA4-6C8D-2C5C1C9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8" y="1438091"/>
            <a:ext cx="7104257" cy="36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77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141744" y="1437783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F1C4F5-2577-17B8-4971-0262F3FA8180}"/>
              </a:ext>
            </a:extLst>
          </p:cNvPr>
          <p:cNvSpPr txBox="1"/>
          <p:nvPr/>
        </p:nvSpPr>
        <p:spPr>
          <a:xfrm>
            <a:off x="3416133" y="4020146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70000" lnSpcReduction="2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 err="1">
                <a:solidFill>
                  <a:schemeClr val="tx2"/>
                </a:solidFill>
              </a:rPr>
              <a:t>Maycon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Batestin</a:t>
            </a:r>
            <a:r>
              <a:rPr lang="en-US" sz="2800" dirty="0">
                <a:solidFill>
                  <a:schemeClr val="tx2"/>
                </a:solidFill>
              </a:rPr>
              <a:t> | </a:t>
            </a:r>
            <a:r>
              <a:rPr lang="en-US" sz="2800" dirty="0" err="1">
                <a:solidFill>
                  <a:schemeClr val="tx2"/>
                </a:solidFill>
              </a:rPr>
              <a:t>Linkedin</a:t>
            </a:r>
            <a:endParaRPr lang="en-US" sz="2800" dirty="0">
              <a:solidFill>
                <a:schemeClr val="tx2"/>
              </a:solidFill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https://</a:t>
            </a:r>
            <a:r>
              <a:rPr lang="en-US" sz="2800" dirty="0" err="1">
                <a:solidFill>
                  <a:schemeClr val="tx2"/>
                </a:solidFill>
              </a:rPr>
              <a:t>www.linkedin.com</a:t>
            </a:r>
            <a:r>
              <a:rPr lang="en-US" sz="2800" dirty="0">
                <a:solidFill>
                  <a:schemeClr val="tx2"/>
                </a:solidFill>
              </a:rPr>
              <a:t>/in/</a:t>
            </a:r>
            <a:r>
              <a:rPr lang="en-US" sz="2800" dirty="0" err="1">
                <a:solidFill>
                  <a:schemeClr val="tx2"/>
                </a:solidFill>
              </a:rPr>
              <a:t>mayconbatestin</a:t>
            </a:r>
            <a:r>
              <a:rPr lang="en-US" sz="28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91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Objetivos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Conhecer e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</a:t>
            </a:r>
            <a:r>
              <a:rPr lang="pt-BR" dirty="0" err="1"/>
              <a:t>Machine</a:t>
            </a:r>
            <a:r>
              <a:rPr lang="pt-BR" dirty="0"/>
              <a:t>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RNA (REDES NEURAIS ARTIFICIAIS)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</a:t>
            </a:r>
            <a:r>
              <a:rPr lang="pt-BR" dirty="0" err="1"/>
              <a:t>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06422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DC94-9737-EBF6-C92D-AD6D5EAE5AC5}"/>
              </a:ext>
            </a:extLst>
          </p:cNvPr>
          <p:cNvSpPr txBox="1"/>
          <p:nvPr/>
        </p:nvSpPr>
        <p:spPr>
          <a:xfrm>
            <a:off x="1176050" y="261951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Medicina (Detecção de anomalias e laudos médicos)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(Monitoramento </a:t>
            </a:r>
            <a:r>
              <a:rPr lang="pt-BR" dirty="0" err="1"/>
              <a:t>convolucional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Agronegócio (Detecção de doenças e controle de pragas)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Entretimento (Filmes, música, arte)</a:t>
            </a:r>
          </a:p>
        </p:txBody>
      </p:sp>
    </p:spTree>
    <p:extLst>
      <p:ext uri="{BB962C8B-B14F-4D97-AF65-F5344CB8AC3E}">
        <p14:creationId xmlns:p14="http://schemas.microsoft.com/office/powerpoint/2010/main" val="2739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Pré-requisito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98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Pré</a:t>
            </a:r>
            <a:r>
              <a:rPr lang="pt-BR" sz="3200" dirty="0"/>
              <a:t>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1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17245</TotalTime>
  <Words>458</Words>
  <Application>Microsoft Macintosh PowerPoint</Application>
  <PresentationFormat>Widescreen</PresentationFormat>
  <Paragraphs>111</Paragraphs>
  <Slides>34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MS Shell Dlg 2</vt:lpstr>
      <vt:lpstr>Wingdings</vt:lpstr>
      <vt:lpstr>Wingdings 3</vt:lpstr>
      <vt:lpstr>Madison</vt:lpstr>
      <vt:lpstr>Apresentação do PowerPoint</vt:lpstr>
      <vt:lpstr>Maycon Batestin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Maycon Cypriano Batestin</dc:creator>
  <cp:lastModifiedBy>Maycon Batestin</cp:lastModifiedBy>
  <cp:revision>36</cp:revision>
  <dcterms:created xsi:type="dcterms:W3CDTF">2024-03-23T13:38:28Z</dcterms:created>
  <dcterms:modified xsi:type="dcterms:W3CDTF">2024-07-03T19:09:18Z</dcterms:modified>
</cp:coreProperties>
</file>